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Ref idx="maj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21"/>
          </p:nvPr>
        </p:nvSpPr>
        <p:spPr>
          <a:xfrm>
            <a:off x="1270000" y="6362700"/>
            <a:ext cx="10464800" cy="469900"/>
          </a:xfrm>
          <a:prstGeom prst="rect">
            <a:avLst/>
          </a:prstGeom>
        </p:spPr>
        <p:txBody>
          <a:bodyPr anchor="t">
            <a:spAutoFit/>
          </a:bodyPr>
          <a:lstStyle>
            <a:lvl1pPr marL="0" indent="0" algn="ctr">
              <a:spcBef>
                <a:spcPts val="0"/>
              </a:spcBef>
              <a:buSzTx/>
              <a:buNone/>
              <a:defRPr sz="2400">
                <a:latin typeface="+mj-lt"/>
                <a:ea typeface="+mj-ea"/>
                <a:cs typeface="+mj-cs"/>
                <a:sym typeface="Helvetica"/>
              </a:defRPr>
            </a:lvl1pPr>
          </a:lstStyle>
          <a:p>
            <a:pPr/>
            <a:r>
              <a:t>–Johnny Appleseed</a:t>
            </a:r>
          </a:p>
        </p:txBody>
      </p:sp>
      <p:sp>
        <p:nvSpPr>
          <p:cNvPr id="94" name="“Type a quote here.”"/>
          <p:cNvSpPr txBox="1"/>
          <p:nvPr>
            <p:ph type="body" sz="quarter" idx="22"/>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21"/>
          </p:nvPr>
        </p:nvSpPr>
        <p:spPr>
          <a:xfrm>
            <a:off x="-812800" y="0"/>
            <a:ext cx="15232066" cy="101600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21"/>
          </p:nvPr>
        </p:nvSpPr>
        <p:spPr>
          <a:xfrm>
            <a:off x="1606550" y="635000"/>
            <a:ext cx="9779000" cy="6522729"/>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xfrm>
            <a:off x="6311798" y="9245600"/>
            <a:ext cx="368504" cy="381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idx="21"/>
          </p:nvPr>
        </p:nvSpPr>
        <p:spPr>
          <a:xfrm>
            <a:off x="2717800" y="635000"/>
            <a:ext cx="12357100" cy="8238067"/>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b="0" sz="6000">
                <a:solidFill>
                  <a:srgbClr val="000000"/>
                </a:solidFill>
                <a:latin typeface="+mn-lt"/>
                <a:ea typeface="+mn-ea"/>
                <a:cs typeface="+mn-cs"/>
                <a:sym typeface="Helvetica Light"/>
              </a:defRPr>
            </a:lvl1pPr>
          </a:lstStyle>
          <a:p>
            <a:pPr/>
            <a:r>
              <a:t>Title Text</a:t>
            </a:r>
          </a:p>
        </p:txBody>
      </p:sp>
      <p:sp>
        <p:nvSpPr>
          <p:cNvPr id="40" name="Body Level One…"/>
          <p:cNvSpPr txBox="1"/>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idx="21"/>
          </p:nvPr>
        </p:nvSpPr>
        <p:spPr>
          <a:xfrm>
            <a:off x="4533900" y="2603500"/>
            <a:ext cx="9429750" cy="62865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21"/>
          </p:nvPr>
        </p:nvSpPr>
        <p:spPr>
          <a:xfrm>
            <a:off x="6680200" y="5026947"/>
            <a:ext cx="6057901" cy="4040705"/>
          </a:xfrm>
          <a:prstGeom prst="rect">
            <a:avLst/>
          </a:prstGeom>
        </p:spPr>
        <p:txBody>
          <a:bodyPr lIns="91439" tIns="45719" rIns="91439" bIns="45719" anchor="t">
            <a:noAutofit/>
          </a:bodyPr>
          <a:lstStyle/>
          <a:p>
            <a:pPr/>
          </a:p>
        </p:txBody>
      </p:sp>
      <p:sp>
        <p:nvSpPr>
          <p:cNvPr id="84" name="Image"/>
          <p:cNvSpPr/>
          <p:nvPr>
            <p:ph type="pic" sz="quarter" idx="22"/>
          </p:nvPr>
        </p:nvSpPr>
        <p:spPr>
          <a:xfrm>
            <a:off x="6502400" y="886747"/>
            <a:ext cx="5867400" cy="3911601"/>
          </a:xfrm>
          <a:prstGeom prst="rect">
            <a:avLst/>
          </a:prstGeom>
        </p:spPr>
        <p:txBody>
          <a:bodyPr lIns="91439" tIns="45719" rIns="91439" bIns="45719" anchor="t">
            <a:noAutofit/>
          </a:bodyPr>
          <a:lstStyle/>
          <a:p>
            <a:pPr/>
          </a:p>
        </p:txBody>
      </p:sp>
      <p:sp>
        <p:nvSpPr>
          <p:cNvPr id="85" name="Image"/>
          <p:cNvSpPr/>
          <p:nvPr>
            <p:ph type="pic" idx="23"/>
          </p:nvPr>
        </p:nvSpPr>
        <p:spPr>
          <a:xfrm>
            <a:off x="-2374900" y="889000"/>
            <a:ext cx="11976100" cy="7984067"/>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1pPr>
      <a:lvl2pPr marL="0" marR="0" indent="2286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2pPr>
      <a:lvl3pPr marL="0" marR="0" indent="4572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3pPr>
      <a:lvl4pPr marL="0" marR="0" indent="6858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4pPr>
      <a:lvl5pPr marL="0" marR="0" indent="9144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5pPr>
      <a:lvl6pPr marL="0" marR="0" indent="11430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6pPr>
      <a:lvl7pPr marL="0" marR="0" indent="13716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7pPr>
      <a:lvl8pPr marL="0" marR="0" indent="16002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8pPr>
      <a:lvl9pPr marL="0" marR="0" indent="18288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9pPr>
    </p:titleStyle>
    <p:bodyStyle>
      <a:lvl1pPr marL="444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hyperlink" Target="https://www.icloud.com/keynote/00X6eH3Xld8s6V5ODksUTZkcQ" TargetMode="External"/><Relationship Id="rId5" Type="http://schemas.openxmlformats.org/officeDocument/2006/relationships/hyperlink" Target="https://github.com/braddelong/public-files/blob/master/lecture-optional-ethics-university.pptx" TargetMode="External"/><Relationship Id="rId6" Type="http://schemas.openxmlformats.org/officeDocument/2006/relationships/hyperlink" Target="http://www.bradford-delong.com/2018/06/lecture-a-liberal-education.html"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www.lib.berkeley.edu/uchistory/archives_exhibits/loyaltyoath/symposium/kantorowicz.html" TargetMode="External"/><Relationship Id="rId3" Type="http://schemas.openxmlformats.org/officeDocument/2006/relationships/image" Target="../media/image14.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amzn.to/1PvCcdN" TargetMode="External"/><Relationship Id="rId3" Type="http://schemas.openxmlformats.org/officeDocument/2006/relationships/hyperlink" Target="http://tinyurl.com/n58rjc6" TargetMode="External"/><Relationship Id="rId4" Type="http://schemas.openxmlformats.org/officeDocument/2006/relationships/hyperlink" Target="http://amzn.to/1nhoXXp" TargetMode="External"/><Relationship Id="rId5" Type="http://schemas.openxmlformats.org/officeDocument/2006/relationships/hyperlink" Target="http://amzn.to/1PepdkP" TargetMode="External"/><Relationship Id="rId6" Type="http://schemas.openxmlformats.org/officeDocument/2006/relationships/hyperlink" Target="http://amzn.to/1nhCkXy" TargetMode="External"/><Relationship Id="rId7" Type="http://schemas.openxmlformats.org/officeDocument/2006/relationships/hyperlink" Target="http://tinyurl.com/z9uyqy" TargetMode="External"/><Relationship Id="rId8" Type="http://schemas.openxmlformats.org/officeDocument/2006/relationships/hyperlink" Target="http://amzn.to/1Sd0uhv" TargetMode="External"/><Relationship Id="rId9" Type="http://schemas.openxmlformats.org/officeDocument/2006/relationships/hyperlink" Target="http://amzn.to/1nhCA94" TargetMode="External"/><Relationship Id="rId10" Type="http://schemas.openxmlformats.org/officeDocument/2006/relationships/image" Target="../media/image15.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png"/><Relationship Id="rId3" Type="http://schemas.openxmlformats.org/officeDocument/2006/relationships/image" Target="../media/image8.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 Id="rId3" Type="http://schemas.openxmlformats.org/officeDocument/2006/relationships/image" Target="../media/image10.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delong.typepad.com/delong_long_form/2016/05/the-economist-as-the-public-square-and-economists.html" TargetMode="External"/><Relationship Id="rId3" Type="http://schemas.openxmlformats.org/officeDocument/2006/relationships/image" Target="../media/image11.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png"/><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The Ethics of a University"/>
          <p:cNvSpPr txBox="1"/>
          <p:nvPr>
            <p:ph type="ctrTitle"/>
          </p:nvPr>
        </p:nvSpPr>
        <p:spPr>
          <a:prstGeom prst="rect">
            <a:avLst/>
          </a:prstGeom>
        </p:spPr>
        <p:txBody>
          <a:bodyPr/>
          <a:lstStyle/>
          <a:p>
            <a:pPr/>
            <a:r>
              <a:t>The Ethics of a University</a:t>
            </a:r>
          </a:p>
        </p:txBody>
      </p:sp>
      <p:sp>
        <p:nvSpPr>
          <p:cNvPr id="120" name="J. Bradford Delong…"/>
          <p:cNvSpPr txBox="1"/>
          <p:nvPr>
            <p:ph type="subTitle" sz="half" idx="1"/>
          </p:nvPr>
        </p:nvSpPr>
        <p:spPr>
          <a:xfrm>
            <a:off x="1270000" y="5029200"/>
            <a:ext cx="10464800" cy="4174126"/>
          </a:xfrm>
          <a:prstGeom prst="rect">
            <a:avLst/>
          </a:prstGeom>
        </p:spPr>
        <p:txBody>
          <a:bodyPr/>
          <a:lstStyle/>
          <a:p>
            <a:pPr defTabSz="362204">
              <a:defRPr sz="1984"/>
            </a:pPr>
          </a:p>
          <a:p>
            <a:pPr defTabSz="362204">
              <a:defRPr sz="1984"/>
            </a:pPr>
          </a:p>
          <a:p>
            <a:pPr defTabSz="362204">
              <a:defRPr sz="1984"/>
            </a:pPr>
            <a:r>
              <a:t>J. Bradford Delong</a:t>
            </a:r>
          </a:p>
          <a:p>
            <a:pPr defTabSz="362204">
              <a:defRPr sz="1984"/>
            </a:pPr>
            <a:r>
              <a:rPr u="sng">
                <a:hlinkClick r:id="rId2" invalidUrl="" action="" tgtFrame="" tooltip="" history="1" highlightClick="0" endSnd="0"/>
              </a:rPr>
              <a:t>http://bradford-delong.com</a:t>
            </a:r>
          </a:p>
          <a:p>
            <a:pPr defTabSz="362204">
              <a:defRPr sz="1984"/>
            </a:pPr>
            <a:r>
              <a:rPr u="sng">
                <a:hlinkClick r:id="rId3" invalidUrl="" action="" tgtFrame="" tooltip="" history="1" highlightClick="0" endSnd="0"/>
              </a:rPr>
              <a:t>brad.delong@gmail.com</a:t>
            </a:r>
          </a:p>
          <a:p>
            <a:pPr defTabSz="362204">
              <a:defRPr sz="1984"/>
            </a:pPr>
            <a:r>
              <a:t>@delong</a:t>
            </a:r>
          </a:p>
          <a:p>
            <a:pPr defTabSz="362204">
              <a:defRPr sz="1984"/>
            </a:pPr>
          </a:p>
          <a:p>
            <a:pPr defTabSz="362204">
              <a:defRPr sz="1984"/>
            </a:pPr>
            <a:r>
              <a:t>2020-05-17 last updated</a:t>
            </a:r>
          </a:p>
          <a:p>
            <a:pPr defTabSz="362204">
              <a:defRPr sz="1984"/>
            </a:pPr>
          </a:p>
          <a:p>
            <a:pPr defTabSz="362204">
              <a:defRPr sz="1984"/>
            </a:pPr>
            <a:r>
              <a:t>key: &lt; </a:t>
            </a:r>
            <a:r>
              <a:rPr u="sng">
                <a:hlinkClick r:id="rId4" invalidUrl="" action="" tgtFrame="" tooltip="" history="1" highlightClick="0" endSnd="0"/>
              </a:rPr>
              <a:t>https://www.icloud.com/keynote/00X6eH3Xld8s6V5ODksUTZkcQ</a:t>
            </a:r>
            <a:r>
              <a:t>&gt;</a:t>
            </a:r>
          </a:p>
          <a:p>
            <a:pPr defTabSz="362204">
              <a:defRPr sz="1984"/>
            </a:pPr>
            <a:r>
              <a:t>github: &lt;</a:t>
            </a:r>
            <a:r>
              <a:rPr u="sng">
                <a:hlinkClick r:id="rId5" invalidUrl="" action="" tgtFrame="" tooltip="" history="1" highlightClick="0" endSnd="0"/>
              </a:rPr>
              <a:t>https://github.com/braddelong/public-files/blob/master/lecture-optional-ethics-university.pptx</a:t>
            </a:r>
            <a:r>
              <a:t>&gt;</a:t>
            </a:r>
          </a:p>
          <a:p>
            <a:pPr defTabSz="362204">
              <a:defRPr sz="1984"/>
            </a:pPr>
            <a:r>
              <a:t>html: &lt;</a:t>
            </a:r>
            <a:r>
              <a:rPr u="sng">
                <a:hlinkClick r:id="rId6" invalidUrl="" action="" tgtFrame="" tooltip="" history="1" highlightClick="0" endSnd="0"/>
              </a:rPr>
              <a:t>http://www.bradford-delong.com/2018/06/lecture-a-liberal-education.html</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Do be like Ernst Kantorowicz:…"/>
          <p:cNvSpPr txBox="1"/>
          <p:nvPr>
            <p:ph type="body" idx="1"/>
          </p:nvPr>
        </p:nvSpPr>
        <p:spPr>
          <a:xfrm>
            <a:off x="129345" y="1618562"/>
            <a:ext cx="9232840" cy="7620001"/>
          </a:xfrm>
          <a:prstGeom prst="rect">
            <a:avLst/>
          </a:prstGeom>
        </p:spPr>
        <p:txBody>
          <a:bodyPr anchor="t"/>
          <a:lstStyle/>
          <a:p>
            <a:pPr marL="0" indent="0" defTabSz="432308">
              <a:spcBef>
                <a:spcPts val="1300"/>
              </a:spcBef>
              <a:buSzTx/>
              <a:buNone/>
              <a:defRPr b="1" sz="3330">
                <a:latin typeface="+mj-lt"/>
                <a:ea typeface="+mj-ea"/>
                <a:cs typeface="+mj-cs"/>
                <a:sym typeface="Helvetica"/>
              </a:defRPr>
            </a:pPr>
            <a:r>
              <a:t>Do be like Ernst Kantorowicz:</a:t>
            </a:r>
          </a:p>
          <a:p>
            <a:pPr marL="328929" indent="-328929" defTabSz="432308">
              <a:spcBef>
                <a:spcPts val="1300"/>
              </a:spcBef>
              <a:defRPr sz="2664">
                <a:latin typeface="Times New Roman"/>
                <a:ea typeface="Times New Roman"/>
                <a:cs typeface="Times New Roman"/>
                <a:sym typeface="Times New Roman"/>
              </a:defRPr>
            </a:pPr>
            <a:r>
              <a:t>“Three professions… wear a gown: the judge, the priest, the scholar. This garment stands for its bearer's maturity of mind, his independence of judgment, and his direct responsibility to his conscience and to his God…. </a:t>
            </a:r>
          </a:p>
          <a:p>
            <a:pPr marL="328929" indent="-328929" defTabSz="432308">
              <a:spcBef>
                <a:spcPts val="1300"/>
              </a:spcBef>
              <a:defRPr sz="2664">
                <a:latin typeface="Times New Roman"/>
                <a:ea typeface="Times New Roman"/>
                <a:cs typeface="Times New Roman"/>
                <a:sym typeface="Times New Roman"/>
              </a:defRPr>
            </a:pPr>
            <a:r>
              <a:t>“It is a shameful and undignified action, </a:t>
            </a:r>
          </a:p>
          <a:p>
            <a:pPr lvl="1" marL="657859" indent="-328929" defTabSz="432308">
              <a:spcBef>
                <a:spcPts val="1300"/>
              </a:spcBef>
              <a:defRPr sz="2664">
                <a:latin typeface="Times New Roman"/>
                <a:ea typeface="Times New Roman"/>
                <a:cs typeface="Times New Roman"/>
                <a:sym typeface="Times New Roman"/>
              </a:defRPr>
            </a:pPr>
            <a:r>
              <a:t>it is an affront and a violation of both human sovereignty and professional dignity</a:t>
            </a:r>
          </a:p>
          <a:p>
            <a:pPr lvl="1" marL="657859" indent="-328929" defTabSz="432308">
              <a:spcBef>
                <a:spcPts val="1300"/>
              </a:spcBef>
              <a:defRPr sz="2664">
                <a:latin typeface="Times New Roman"/>
                <a:ea typeface="Times New Roman"/>
                <a:cs typeface="Times New Roman"/>
                <a:sym typeface="Times New Roman"/>
              </a:defRPr>
            </a:pPr>
            <a:r>
              <a:t>that the Regents of this University have dared to bully the bearer of this gown into a situation in which—under the pressure of a bewildering economic coercion—</a:t>
            </a:r>
          </a:p>
          <a:p>
            <a:pPr lvl="1" marL="657859" indent="-328929" defTabSz="432308">
              <a:spcBef>
                <a:spcPts val="1300"/>
              </a:spcBef>
              <a:defRPr sz="2664">
                <a:latin typeface="Times New Roman"/>
                <a:ea typeface="Times New Roman"/>
                <a:cs typeface="Times New Roman"/>
                <a:sym typeface="Times New Roman"/>
              </a:defRPr>
            </a:pPr>
            <a:r>
              <a:t>he is compelled to give up either his tenure or, together with his freedom of judgment, his human dignity and his responsible sovereignty as a scholar…</a:t>
            </a:r>
          </a:p>
          <a:p>
            <a:pPr lvl="2" marL="986790" indent="-328929" defTabSz="432308">
              <a:spcBef>
                <a:spcPts val="1300"/>
              </a:spcBef>
              <a:defRPr sz="2664">
                <a:latin typeface="Times New Roman"/>
                <a:ea typeface="Times New Roman"/>
                <a:cs typeface="Times New Roman"/>
                <a:sym typeface="Times New Roman"/>
              </a:defRPr>
            </a:pPr>
            <a:r>
              <a:t>&lt;</a:t>
            </a:r>
            <a:r>
              <a:rPr u="sng">
                <a:hlinkClick r:id="rId2" invalidUrl="" action="" tgtFrame="" tooltip="" history="1" highlightClick="0" endSnd="0"/>
              </a:rPr>
              <a:t>http://www.lib.berkeley.edu/uchistory/archives_exhibits/loyaltyoath/symposium/kantorowicz.html</a:t>
            </a:r>
            <a:r>
              <a:t>&gt;</a:t>
            </a:r>
          </a:p>
        </p:txBody>
      </p:sp>
      <p:sp>
        <p:nvSpPr>
          <p:cNvPr id="158" name="The University of California Loyalty Oath"/>
          <p:cNvSpPr txBox="1"/>
          <p:nvPr>
            <p:ph type="title"/>
          </p:nvPr>
        </p:nvSpPr>
        <p:spPr>
          <a:xfrm>
            <a:off x="152400" y="0"/>
            <a:ext cx="12700000" cy="1587501"/>
          </a:xfrm>
          <a:prstGeom prst="rect">
            <a:avLst/>
          </a:prstGeom>
        </p:spPr>
        <p:txBody>
          <a:bodyPr/>
          <a:lstStyle>
            <a:lvl1pPr defTabSz="297941">
              <a:defRPr sz="5100">
                <a:solidFill>
                  <a:srgbClr val="000080"/>
                </a:solidFill>
              </a:defRPr>
            </a:lvl1pPr>
          </a:lstStyle>
          <a:p>
            <a:pPr/>
            <a:r>
              <a:t>The University of California Loyalty Oath</a:t>
            </a:r>
          </a:p>
        </p:txBody>
      </p:sp>
      <p:pic>
        <p:nvPicPr>
          <p:cNvPr id="159" name="Cursor_and_Google_Image_Result_for_http___www_uwazamrze_pl_public_images_articles_041775d9426590a7bd677e20efa1f94e_jpg.png" descr="Cursor_and_Google_Image_Result_for_http___www_uwazamrze_pl_public_images_articles_041775d9426590a7bd677e20efa1f94e_jpg.png"/>
          <p:cNvPicPr>
            <a:picLocks noChangeAspect="1"/>
          </p:cNvPicPr>
          <p:nvPr/>
        </p:nvPicPr>
        <p:blipFill>
          <a:blip r:embed="rId3">
            <a:extLst/>
          </a:blip>
          <a:srcRect l="23894" t="0" r="21827" b="0"/>
          <a:stretch>
            <a:fillRect/>
          </a:stretch>
        </p:blipFill>
        <p:spPr>
          <a:xfrm>
            <a:off x="9365404" y="1649624"/>
            <a:ext cx="3406915" cy="7840239"/>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References in this lecture you may not be familiar with:…"/>
          <p:cNvSpPr txBox="1"/>
          <p:nvPr>
            <p:ph type="body" idx="1"/>
          </p:nvPr>
        </p:nvSpPr>
        <p:spPr>
          <a:xfrm>
            <a:off x="144877" y="1587500"/>
            <a:ext cx="7535931" cy="7620001"/>
          </a:xfrm>
          <a:prstGeom prst="rect">
            <a:avLst/>
          </a:prstGeom>
        </p:spPr>
        <p:txBody>
          <a:bodyPr anchor="t"/>
          <a:lstStyle/>
          <a:p>
            <a:pPr marL="311150" indent="-311150" defTabSz="408940">
              <a:spcBef>
                <a:spcPts val="1200"/>
              </a:spcBef>
              <a:defRPr sz="2520">
                <a:latin typeface="Times New Roman"/>
                <a:ea typeface="Times New Roman"/>
                <a:cs typeface="Times New Roman"/>
                <a:sym typeface="Times New Roman"/>
              </a:defRPr>
            </a:pPr>
            <a:r>
              <a:t>References in this lecture you may not be familiar with:</a:t>
            </a:r>
          </a:p>
          <a:p>
            <a:pPr lvl="1" marL="622300" indent="-311150" defTabSz="408940">
              <a:spcBef>
                <a:spcPts val="1200"/>
              </a:spcBef>
              <a:defRPr sz="2520">
                <a:latin typeface="Times New Roman"/>
                <a:ea typeface="Times New Roman"/>
                <a:cs typeface="Times New Roman"/>
                <a:sym typeface="Times New Roman"/>
              </a:defRPr>
            </a:pPr>
            <a:r>
              <a:t>“Avicenna”: Peter Beagle (1987): </a:t>
            </a:r>
            <a:r>
              <a:rPr i="1"/>
              <a:t>The Folk of the Air</a:t>
            </a:r>
            <a:r>
              <a:t> &lt;</a:t>
            </a:r>
            <a:r>
              <a:rPr u="sng">
                <a:hlinkClick r:id="rId2" invalidUrl="" action="" tgtFrame="" tooltip="" history="1" highlightClick="0" endSnd="0"/>
              </a:rPr>
              <a:t>http://amzn.to/1PvCcdN</a:t>
            </a:r>
            <a:r>
              <a:t>&gt;. </a:t>
            </a:r>
          </a:p>
          <a:p>
            <a:pPr lvl="1" marL="622300" indent="-311150" defTabSz="408940">
              <a:spcBef>
                <a:spcPts val="1200"/>
              </a:spcBef>
              <a:defRPr sz="2520">
                <a:latin typeface="Times New Roman"/>
                <a:ea typeface="Times New Roman"/>
                <a:cs typeface="Times New Roman"/>
                <a:sym typeface="Times New Roman"/>
              </a:defRPr>
            </a:pPr>
            <a:r>
              <a:t>Ibn Sina: Abū ʿAlī al-Ḥusayn ibn ʿAbd Allāh ibn Al-Hasan ibn Ali ibn Sīnā &lt;</a:t>
            </a:r>
            <a:r>
              <a:rPr u="sng">
                <a:hlinkClick r:id="rId3" invalidUrl="" action="" tgtFrame="" tooltip="" history="1" highlightClick="0" endSnd="0"/>
              </a:rPr>
              <a:t>http://tinyurl.com/n58rjc6</a:t>
            </a:r>
            <a:r>
              <a:t>&gt;</a:t>
            </a:r>
          </a:p>
          <a:p>
            <a:pPr lvl="1" marL="622300" indent="-311150" defTabSz="408940">
              <a:spcBef>
                <a:spcPts val="1200"/>
              </a:spcBef>
              <a:defRPr sz="2520">
                <a:latin typeface="Times New Roman"/>
                <a:ea typeface="Times New Roman"/>
                <a:cs typeface="Times New Roman"/>
                <a:sym typeface="Times New Roman"/>
              </a:defRPr>
            </a:pPr>
            <a:r>
              <a:t>“State of Euphoria”: David Lodge (1975): </a:t>
            </a:r>
            <a:r>
              <a:rPr i="1"/>
              <a:t>Changing Places</a:t>
            </a:r>
            <a:r>
              <a:t> &lt;</a:t>
            </a:r>
            <a:r>
              <a:rPr u="sng">
                <a:hlinkClick r:id="rId4" invalidUrl="" action="" tgtFrame="" tooltip="" history="1" highlightClick="0" endSnd="0"/>
              </a:rPr>
              <a:t>http://amzn.to/1nhoXXp</a:t>
            </a:r>
            <a:r>
              <a:t>&gt;. </a:t>
            </a:r>
          </a:p>
          <a:p>
            <a:pPr lvl="1" marL="622300" indent="-311150" defTabSz="408940">
              <a:spcBef>
                <a:spcPts val="1200"/>
              </a:spcBef>
              <a:defRPr sz="2520">
                <a:latin typeface="Times New Roman"/>
                <a:ea typeface="Times New Roman"/>
                <a:cs typeface="Times New Roman"/>
                <a:sym typeface="Times New Roman"/>
              </a:defRPr>
            </a:pPr>
            <a:r>
              <a:t>Enkidu: </a:t>
            </a:r>
            <a:r>
              <a:rPr i="1"/>
              <a:t>Gilgamesh</a:t>
            </a:r>
            <a:r>
              <a:t> &lt;</a:t>
            </a:r>
            <a:r>
              <a:rPr u="sng">
                <a:hlinkClick r:id="rId5" invalidUrl="" action="" tgtFrame="" tooltip="" history="1" highlightClick="0" endSnd="0"/>
              </a:rPr>
              <a:t>http://amzn.to/1PepdkP</a:t>
            </a:r>
            <a:r>
              <a:t>&gt;. </a:t>
            </a:r>
          </a:p>
          <a:p>
            <a:pPr lvl="1" marL="622300" indent="-311150" defTabSz="408940">
              <a:spcBef>
                <a:spcPts val="1200"/>
              </a:spcBef>
              <a:defRPr sz="2520">
                <a:latin typeface="Times New Roman"/>
                <a:ea typeface="Times New Roman"/>
                <a:cs typeface="Times New Roman"/>
                <a:sym typeface="Times New Roman"/>
              </a:defRPr>
            </a:pPr>
            <a:r>
              <a:t>Fujiwara Takako: </a:t>
            </a:r>
            <a:r>
              <a:rPr i="1"/>
              <a:t>Genji Monogatari</a:t>
            </a:r>
            <a:r>
              <a:t> &lt;</a:t>
            </a:r>
            <a:r>
              <a:rPr u="sng">
                <a:hlinkClick r:id="rId6" invalidUrl="" action="" tgtFrame="" tooltip="" history="1" highlightClick="0" endSnd="0"/>
              </a:rPr>
              <a:t>http://amzn.to/1nhCkXy</a:t>
            </a:r>
            <a:r>
              <a:t>&gt;. </a:t>
            </a:r>
          </a:p>
          <a:p>
            <a:pPr lvl="1" marL="622300" indent="-311150" defTabSz="408940">
              <a:spcBef>
                <a:spcPts val="1200"/>
              </a:spcBef>
              <a:defRPr sz="2520">
                <a:latin typeface="Times New Roman"/>
                <a:ea typeface="Times New Roman"/>
                <a:cs typeface="Times New Roman"/>
                <a:sym typeface="Times New Roman"/>
              </a:defRPr>
            </a:pPr>
            <a:r>
              <a:t>Hypatia &lt;</a:t>
            </a:r>
            <a:r>
              <a:rPr u="sng">
                <a:hlinkClick r:id="rId7" invalidUrl="" action="" tgtFrame="" tooltip="" history="1" highlightClick="0" endSnd="0"/>
              </a:rPr>
              <a:t>http://tinyurl.com/z9uyqy</a:t>
            </a:r>
            <a:r>
              <a:t>&gt;: </a:t>
            </a:r>
          </a:p>
          <a:p>
            <a:pPr lvl="1" marL="622300" indent="-311150" defTabSz="408940">
              <a:spcBef>
                <a:spcPts val="1200"/>
              </a:spcBef>
              <a:defRPr sz="2520">
                <a:latin typeface="Times New Roman"/>
                <a:ea typeface="Times New Roman"/>
                <a:cs typeface="Times New Roman"/>
                <a:sym typeface="Times New Roman"/>
              </a:defRPr>
            </a:pPr>
            <a:r>
              <a:t>Ibn Khaldun: Abū Zayd ‘Abd ar-Raḥmān ibn Muḥammad ibn Khaldūn al-Ḥaḍramī, Muquaddimah &lt;</a:t>
            </a:r>
            <a:r>
              <a:rPr u="sng">
                <a:hlinkClick r:id="rId8" invalidUrl="" action="" tgtFrame="" tooltip="" history="1" highlightClick="0" endSnd="0"/>
              </a:rPr>
              <a:t>http://amzn.to/1Sd0uhv</a:t>
            </a:r>
            <a:r>
              <a:t>&gt;. </a:t>
            </a:r>
          </a:p>
          <a:p>
            <a:pPr lvl="1" marL="622300" indent="-311150" defTabSz="408940">
              <a:spcBef>
                <a:spcPts val="1200"/>
              </a:spcBef>
              <a:defRPr sz="2520">
                <a:latin typeface="Times New Roman"/>
                <a:ea typeface="Times New Roman"/>
                <a:cs typeface="Times New Roman"/>
                <a:sym typeface="Times New Roman"/>
              </a:defRPr>
            </a:pPr>
            <a:r>
              <a:t>Odysseus: &lt;</a:t>
            </a:r>
            <a:r>
              <a:rPr u="sng">
                <a:hlinkClick r:id="rId9" invalidUrl="" action="" tgtFrame="" tooltip="" history="1" highlightClick="0" endSnd="0"/>
              </a:rPr>
              <a:t>http://amzn.to/1nhCA94</a:t>
            </a:r>
            <a:r>
              <a:t>&gt;.</a:t>
            </a:r>
          </a:p>
        </p:txBody>
      </p:sp>
      <p:sp>
        <p:nvSpPr>
          <p:cNvPr id="162" name="So Learn!: Extend Your Brains in Every Direction Your Curiosity Moves You"/>
          <p:cNvSpPr txBox="1"/>
          <p:nvPr>
            <p:ph type="title"/>
          </p:nvPr>
        </p:nvSpPr>
        <p:spPr>
          <a:xfrm>
            <a:off x="152400" y="15531"/>
            <a:ext cx="12700000" cy="1587501"/>
          </a:xfrm>
          <a:prstGeom prst="rect">
            <a:avLst/>
          </a:prstGeom>
        </p:spPr>
        <p:txBody>
          <a:bodyPr/>
          <a:lstStyle>
            <a:lvl1pPr defTabSz="280415">
              <a:defRPr sz="4800"/>
            </a:lvl1pPr>
          </a:lstStyle>
          <a:p>
            <a:pPr/>
            <a:r>
              <a:t>So Learn!: Extend Your Brains in Every Direction Your Curiosity Moves You</a:t>
            </a:r>
          </a:p>
        </p:txBody>
      </p:sp>
      <p:pic>
        <p:nvPicPr>
          <p:cNvPr id="163" name="Image" descr="Image"/>
          <p:cNvPicPr>
            <a:picLocks noChangeAspect="1"/>
          </p:cNvPicPr>
          <p:nvPr/>
        </p:nvPicPr>
        <p:blipFill>
          <a:blip r:embed="rId10">
            <a:extLst/>
          </a:blip>
          <a:stretch>
            <a:fillRect/>
          </a:stretch>
        </p:blipFill>
        <p:spPr>
          <a:xfrm>
            <a:off x="7691139" y="1588070"/>
            <a:ext cx="5143026" cy="6988664"/>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Catch Our Breath…"/>
          <p:cNvSpPr txBox="1"/>
          <p:nvPr>
            <p:ph type="title"/>
          </p:nvPr>
        </p:nvSpPr>
        <p:spPr>
          <a:xfrm>
            <a:off x="952500" y="-1"/>
            <a:ext cx="11099800" cy="1587502"/>
          </a:xfrm>
          <a:prstGeom prst="rect">
            <a:avLst/>
          </a:prstGeom>
        </p:spPr>
        <p:txBody>
          <a:bodyPr/>
          <a:lstStyle/>
          <a:p>
            <a:pPr/>
            <a:r>
              <a:t>Catch Our Breath…</a:t>
            </a:r>
          </a:p>
        </p:txBody>
      </p:sp>
      <p:sp>
        <p:nvSpPr>
          <p:cNvPr id="166" name="What’s up next?…"/>
          <p:cNvSpPr txBox="1"/>
          <p:nvPr>
            <p:ph type="body" sz="half" idx="1"/>
          </p:nvPr>
        </p:nvSpPr>
        <p:spPr>
          <a:xfrm>
            <a:off x="952500" y="1814383"/>
            <a:ext cx="4968139" cy="6985001"/>
          </a:xfrm>
          <a:prstGeom prst="rect">
            <a:avLst/>
          </a:prstGeom>
        </p:spPr>
        <p:txBody>
          <a:bodyPr anchor="t"/>
          <a:lstStyle/>
          <a:p>
            <a:pPr>
              <a:spcBef>
                <a:spcPts val="1200"/>
              </a:spcBef>
            </a:pPr>
            <a:r>
              <a:t>What’s up next?</a:t>
            </a:r>
          </a:p>
          <a:p>
            <a:pPr>
              <a:spcBef>
                <a:spcPts val="1200"/>
              </a:spcBef>
            </a:pPr>
            <a:r>
              <a:t>Comments? </a:t>
            </a:r>
          </a:p>
          <a:p>
            <a:pPr>
              <a:spcBef>
                <a:spcPts val="1200"/>
              </a:spcBef>
            </a:pPr>
            <a:r>
              <a:t>Questions?</a:t>
            </a:r>
          </a:p>
        </p:txBody>
      </p:sp>
      <p:pic>
        <p:nvPicPr>
          <p:cNvPr id="167" name="Image" descr="Image"/>
          <p:cNvPicPr>
            <a:picLocks noChangeAspect="1"/>
          </p:cNvPicPr>
          <p:nvPr/>
        </p:nvPicPr>
        <p:blipFill>
          <a:blip r:embed="rId2">
            <a:extLst/>
          </a:blip>
          <a:stretch>
            <a:fillRect/>
          </a:stretch>
        </p:blipFill>
        <p:spPr>
          <a:xfrm>
            <a:off x="5906982" y="1814383"/>
            <a:ext cx="6145318" cy="6124834"/>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 name="Never thought this was necessary before……"/>
          <p:cNvSpPr txBox="1"/>
          <p:nvPr>
            <p:ph type="body" sz="half" idx="1"/>
          </p:nvPr>
        </p:nvSpPr>
        <p:spPr>
          <a:xfrm>
            <a:off x="152400" y="1571968"/>
            <a:ext cx="6502805" cy="7620001"/>
          </a:xfrm>
          <a:prstGeom prst="rect">
            <a:avLst/>
          </a:prstGeom>
        </p:spPr>
        <p:txBody>
          <a:bodyPr anchor="t"/>
          <a:lstStyle/>
          <a:p>
            <a:pPr>
              <a:spcBef>
                <a:spcPts val="1800"/>
              </a:spcBef>
              <a:defRPr>
                <a:latin typeface="Times New Roman"/>
                <a:ea typeface="Times New Roman"/>
                <a:cs typeface="Times New Roman"/>
                <a:sym typeface="Times New Roman"/>
              </a:defRPr>
            </a:pPr>
            <a:r>
              <a:t>Never thought this was necessary before…</a:t>
            </a:r>
          </a:p>
          <a:p>
            <a:pPr>
              <a:spcBef>
                <a:spcPts val="1800"/>
              </a:spcBef>
              <a:defRPr>
                <a:latin typeface="Times New Roman"/>
                <a:ea typeface="Times New Roman"/>
                <a:cs typeface="Times New Roman"/>
                <a:sym typeface="Times New Roman"/>
              </a:defRPr>
            </a:pPr>
            <a:r>
              <a:t>It probably still isn’t necessary today…</a:t>
            </a:r>
          </a:p>
          <a:p>
            <a:pPr>
              <a:spcBef>
                <a:spcPts val="1800"/>
              </a:spcBef>
              <a:defRPr>
                <a:latin typeface="Times New Roman"/>
                <a:ea typeface="Times New Roman"/>
                <a:cs typeface="Times New Roman"/>
                <a:sym typeface="Times New Roman"/>
              </a:defRPr>
            </a:pPr>
            <a:r>
              <a:t>But this past decade has been a very weird, very norm-breaking decade in a lot of ways</a:t>
            </a:r>
          </a:p>
          <a:p>
            <a:pPr>
              <a:spcBef>
                <a:spcPts val="1800"/>
              </a:spcBef>
              <a:defRPr>
                <a:latin typeface="Times New Roman"/>
                <a:ea typeface="Times New Roman"/>
                <a:cs typeface="Times New Roman"/>
                <a:sym typeface="Times New Roman"/>
              </a:defRPr>
            </a:pPr>
            <a:r>
              <a:t>So it is best to be clear on what we are doing here…</a:t>
            </a:r>
          </a:p>
          <a:p>
            <a:pPr>
              <a:spcBef>
                <a:spcPts val="1800"/>
              </a:spcBef>
              <a:defRPr>
                <a:latin typeface="Times New Roman"/>
                <a:ea typeface="Times New Roman"/>
                <a:cs typeface="Times New Roman"/>
                <a:sym typeface="Times New Roman"/>
              </a:defRPr>
            </a:pPr>
            <a:r>
              <a:t>This is a university…</a:t>
            </a:r>
          </a:p>
        </p:txBody>
      </p:sp>
      <p:sp>
        <p:nvSpPr>
          <p:cNvPr id="123" name="The Ethics of a University"/>
          <p:cNvSpPr txBox="1"/>
          <p:nvPr>
            <p:ph type="title"/>
          </p:nvPr>
        </p:nvSpPr>
        <p:spPr>
          <a:xfrm>
            <a:off x="152400" y="15531"/>
            <a:ext cx="12700000" cy="1587501"/>
          </a:xfrm>
          <a:prstGeom prst="rect">
            <a:avLst/>
          </a:prstGeom>
        </p:spPr>
        <p:txBody>
          <a:bodyPr/>
          <a:lstStyle>
            <a:lvl1pPr defTabSz="473201">
              <a:defRPr sz="8100"/>
            </a:lvl1pPr>
          </a:lstStyle>
          <a:p>
            <a:pPr/>
            <a:r>
              <a:t>The Ethics of a University</a:t>
            </a:r>
          </a:p>
        </p:txBody>
      </p:sp>
      <p:pic>
        <p:nvPicPr>
          <p:cNvPr id="124" name="Cursor_and_kings_college_cambrfidge_-_Google_Search.png" descr="Cursor_and_kings_college_cambrfidge_-_Google_Search.png"/>
          <p:cNvPicPr>
            <a:picLocks noChangeAspect="1"/>
          </p:cNvPicPr>
          <p:nvPr/>
        </p:nvPicPr>
        <p:blipFill>
          <a:blip r:embed="rId2">
            <a:extLst/>
          </a:blip>
          <a:stretch>
            <a:fillRect/>
          </a:stretch>
        </p:blipFill>
        <p:spPr>
          <a:xfrm>
            <a:off x="6690913" y="1603031"/>
            <a:ext cx="6190075" cy="7620001"/>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We all belong here…"/>
          <p:cNvSpPr txBox="1"/>
          <p:nvPr>
            <p:ph type="body" idx="1"/>
          </p:nvPr>
        </p:nvSpPr>
        <p:spPr>
          <a:xfrm>
            <a:off x="144877" y="1587500"/>
            <a:ext cx="7555651" cy="7620001"/>
          </a:xfrm>
          <a:prstGeom prst="rect">
            <a:avLst/>
          </a:prstGeom>
        </p:spPr>
        <p:txBody>
          <a:bodyPr anchor="t"/>
          <a:lstStyle/>
          <a:p>
            <a:pPr marL="422275" indent="-422275" defTabSz="554990">
              <a:spcBef>
                <a:spcPts val="1700"/>
              </a:spcBef>
              <a:defRPr sz="3420">
                <a:latin typeface="Times New Roman"/>
                <a:ea typeface="Times New Roman"/>
                <a:cs typeface="Times New Roman"/>
                <a:sym typeface="Times New Roman"/>
              </a:defRPr>
            </a:pPr>
            <a:r>
              <a:t>We all belong here</a:t>
            </a:r>
          </a:p>
          <a:p>
            <a:pPr marL="422275" indent="-422275" defTabSz="554990">
              <a:spcBef>
                <a:spcPts val="1700"/>
              </a:spcBef>
              <a:defRPr sz="3420">
                <a:latin typeface="Times New Roman"/>
                <a:ea typeface="Times New Roman"/>
                <a:cs typeface="Times New Roman"/>
                <a:sym typeface="Times New Roman"/>
              </a:defRPr>
            </a:pPr>
            <a:r>
              <a:t>We all deserve to be treated with respect</a:t>
            </a:r>
          </a:p>
          <a:p>
            <a:pPr marL="422275" indent="-422275" defTabSz="554990">
              <a:spcBef>
                <a:spcPts val="1700"/>
              </a:spcBef>
              <a:defRPr sz="3420">
                <a:latin typeface="Times New Roman"/>
                <a:ea typeface="Times New Roman"/>
                <a:cs typeface="Times New Roman"/>
                <a:sym typeface="Times New Roman"/>
              </a:defRPr>
            </a:pPr>
            <a:r>
              <a:t>We all deserve to be listened to</a:t>
            </a:r>
          </a:p>
          <a:p>
            <a:pPr marL="422275" indent="-422275" defTabSz="554990">
              <a:spcBef>
                <a:spcPts val="1700"/>
              </a:spcBef>
              <a:defRPr sz="3420">
                <a:latin typeface="Times New Roman"/>
                <a:ea typeface="Times New Roman"/>
                <a:cs typeface="Times New Roman"/>
                <a:sym typeface="Times New Roman"/>
              </a:defRPr>
            </a:pPr>
            <a:r>
              <a:t>We all deserve to speak</a:t>
            </a:r>
          </a:p>
          <a:p>
            <a:pPr marL="422275" indent="-422275" defTabSz="554990">
              <a:spcBef>
                <a:spcPts val="1700"/>
              </a:spcBef>
              <a:defRPr sz="3420">
                <a:latin typeface="Times New Roman"/>
                <a:ea typeface="Times New Roman"/>
                <a:cs typeface="Times New Roman"/>
                <a:sym typeface="Times New Roman"/>
              </a:defRPr>
            </a:pPr>
            <a:r>
              <a:t>We all deserve to be taught how to listen better</a:t>
            </a:r>
          </a:p>
          <a:p>
            <a:pPr marL="422275" indent="-422275" defTabSz="554990">
              <a:spcBef>
                <a:spcPts val="1700"/>
              </a:spcBef>
              <a:defRPr sz="3420">
                <a:latin typeface="Times New Roman"/>
                <a:ea typeface="Times New Roman"/>
                <a:cs typeface="Times New Roman"/>
                <a:sym typeface="Times New Roman"/>
              </a:defRPr>
            </a:pPr>
            <a:r>
              <a:t>We all deserve to be taught how to speak better</a:t>
            </a:r>
          </a:p>
          <a:p>
            <a:pPr marL="422275" indent="-422275" defTabSz="554990">
              <a:spcBef>
                <a:spcPts val="1700"/>
              </a:spcBef>
              <a:defRPr sz="3420">
                <a:latin typeface="Times New Roman"/>
                <a:ea typeface="Times New Roman"/>
                <a:cs typeface="Times New Roman"/>
                <a:sym typeface="Times New Roman"/>
              </a:defRPr>
            </a:pPr>
            <a:r>
              <a:t>We all deserve  to be taught how to think better</a:t>
            </a:r>
          </a:p>
          <a:p>
            <a:pPr marL="422275" indent="-422275" defTabSz="554990">
              <a:spcBef>
                <a:spcPts val="1700"/>
              </a:spcBef>
              <a:defRPr sz="3420">
                <a:latin typeface="Times New Roman"/>
                <a:ea typeface="Times New Roman"/>
                <a:cs typeface="Times New Roman"/>
                <a:sym typeface="Times New Roman"/>
              </a:defRPr>
            </a:pPr>
            <a:r>
              <a:t>Don’t set out to diss others</a:t>
            </a:r>
          </a:p>
          <a:p>
            <a:pPr marL="422275" indent="-422275" defTabSz="554990">
              <a:spcBef>
                <a:spcPts val="1700"/>
              </a:spcBef>
              <a:defRPr sz="3420">
                <a:latin typeface="Times New Roman"/>
                <a:ea typeface="Times New Roman"/>
                <a:cs typeface="Times New Roman"/>
                <a:sym typeface="Times New Roman"/>
              </a:defRPr>
            </a:pPr>
            <a:r>
              <a:t>Don’t diss yourself</a:t>
            </a:r>
          </a:p>
        </p:txBody>
      </p:sp>
      <p:sp>
        <p:nvSpPr>
          <p:cNvPr id="127" name="A University Is a Safe Space for Scholars"/>
          <p:cNvSpPr txBox="1"/>
          <p:nvPr>
            <p:ph type="title"/>
          </p:nvPr>
        </p:nvSpPr>
        <p:spPr>
          <a:xfrm>
            <a:off x="152400" y="15531"/>
            <a:ext cx="12700000" cy="1587501"/>
          </a:xfrm>
          <a:prstGeom prst="rect">
            <a:avLst/>
          </a:prstGeom>
        </p:spPr>
        <p:txBody>
          <a:bodyPr/>
          <a:lstStyle>
            <a:lvl1pPr defTabSz="292100">
              <a:defRPr sz="5000">
                <a:solidFill>
                  <a:srgbClr val="000080"/>
                </a:solidFill>
              </a:defRPr>
            </a:lvl1pPr>
          </a:lstStyle>
          <a:p>
            <a:pPr/>
            <a:r>
              <a:t>A University Is a Safe Space for Scholars</a:t>
            </a:r>
          </a:p>
        </p:txBody>
      </p:sp>
      <p:pic>
        <p:nvPicPr>
          <p:cNvPr id="128" name="Cursor_and_evans_hall_-_Google_Search.png" descr="Cursor_and_evans_hall_-_Google_Search.png"/>
          <p:cNvPicPr>
            <a:picLocks noChangeAspect="1"/>
          </p:cNvPicPr>
          <p:nvPr/>
        </p:nvPicPr>
        <p:blipFill>
          <a:blip r:embed="rId2">
            <a:extLst/>
          </a:blip>
          <a:srcRect l="0" t="0" r="26650" b="0"/>
          <a:stretch>
            <a:fillRect/>
          </a:stretch>
        </p:blipFill>
        <p:spPr>
          <a:xfrm>
            <a:off x="7751594" y="1618562"/>
            <a:ext cx="5082779" cy="7620120"/>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Don’t be like Harvey Mansfield!…"/>
          <p:cNvSpPr txBox="1"/>
          <p:nvPr>
            <p:ph type="body" idx="1"/>
          </p:nvPr>
        </p:nvSpPr>
        <p:spPr>
          <a:xfrm>
            <a:off x="144877" y="1587500"/>
            <a:ext cx="9009457" cy="7620001"/>
          </a:xfrm>
          <a:prstGeom prst="rect">
            <a:avLst/>
          </a:prstGeom>
        </p:spPr>
        <p:txBody>
          <a:bodyPr anchor="t"/>
          <a:lstStyle/>
          <a:p>
            <a:pPr marL="0" indent="0">
              <a:spcBef>
                <a:spcPts val="1800"/>
              </a:spcBef>
              <a:buSzTx/>
              <a:buNone/>
              <a:defRPr b="1" sz="4500">
                <a:latin typeface="+mj-lt"/>
                <a:ea typeface="+mj-ea"/>
                <a:cs typeface="+mj-cs"/>
                <a:sym typeface="Helvetica"/>
              </a:defRPr>
            </a:pPr>
            <a:r>
              <a:t>Don’t be like Harvey Mansfield!</a:t>
            </a:r>
          </a:p>
          <a:p>
            <a:pPr>
              <a:spcBef>
                <a:spcPts val="1800"/>
              </a:spcBef>
              <a:defRPr>
                <a:latin typeface="Times New Roman"/>
                <a:ea typeface="Times New Roman"/>
                <a:cs typeface="Times New Roman"/>
                <a:sym typeface="Times New Roman"/>
              </a:defRPr>
            </a:pPr>
            <a:r>
              <a:t>Harvey Mansfield: </a:t>
            </a:r>
          </a:p>
          <a:p>
            <a:pPr lvl="1">
              <a:spcBef>
                <a:spcPts val="1800"/>
              </a:spcBef>
              <a:defRPr>
                <a:latin typeface="Times New Roman"/>
                <a:ea typeface="Times New Roman"/>
                <a:cs typeface="Times New Roman"/>
                <a:sym typeface="Times New Roman"/>
              </a:defRPr>
            </a:pPr>
            <a:r>
              <a:t>“Everyone knows that C is an average grade…. Grade inflation got started… [when] white professors, imbibing the spirit of affirmative action, stopped giving low or average grades to black students and, to justify or conceal it, stopped giving those grades to white students as well…”</a:t>
            </a:r>
          </a:p>
          <a:p>
            <a:pPr lvl="1">
              <a:spcBef>
                <a:spcPts val="1800"/>
              </a:spcBef>
              <a:defRPr>
                <a:latin typeface="Times New Roman"/>
                <a:ea typeface="Times New Roman"/>
                <a:cs typeface="Times New Roman"/>
                <a:sym typeface="Times New Roman"/>
              </a:defRPr>
            </a:pPr>
            <a:r>
              <a:t>“You should keep your office door closed here. If you don’t, undergraduates might wander in…”</a:t>
            </a:r>
          </a:p>
        </p:txBody>
      </p:sp>
      <p:sp>
        <p:nvSpPr>
          <p:cNvPr id="131" name="Responsibilities to Other Members of the University"/>
          <p:cNvSpPr txBox="1"/>
          <p:nvPr>
            <p:ph type="title"/>
          </p:nvPr>
        </p:nvSpPr>
        <p:spPr>
          <a:xfrm>
            <a:off x="152400" y="0"/>
            <a:ext cx="12700000" cy="1587501"/>
          </a:xfrm>
          <a:prstGeom prst="rect">
            <a:avLst/>
          </a:prstGeom>
        </p:spPr>
        <p:txBody>
          <a:bodyPr/>
          <a:lstStyle>
            <a:lvl1pPr defTabSz="280415">
              <a:defRPr sz="4800">
                <a:solidFill>
                  <a:srgbClr val="000080"/>
                </a:solidFill>
              </a:defRPr>
            </a:lvl1pPr>
          </a:lstStyle>
          <a:p>
            <a:pPr/>
            <a:r>
              <a:t>Responsibilities to Other Members of the University</a:t>
            </a:r>
          </a:p>
        </p:txBody>
      </p:sp>
      <p:pic>
        <p:nvPicPr>
          <p:cNvPr id="132" name="Cursor_and_Google_Image_Result_for_http___www_mindingthecampus_org_wp-content_uploads_2016_05_Harvey-Mansfield_jpg.png" descr="Cursor_and_Google_Image_Result_for_http___www_mindingthecampus_org_wp-content_uploads_2016_05_Harvey-Mansfield_jpg.png"/>
          <p:cNvPicPr>
            <a:picLocks noChangeAspect="1"/>
          </p:cNvPicPr>
          <p:nvPr/>
        </p:nvPicPr>
        <p:blipFill>
          <a:blip r:embed="rId2">
            <a:extLst/>
          </a:blip>
          <a:stretch>
            <a:fillRect/>
          </a:stretch>
        </p:blipFill>
        <p:spPr>
          <a:xfrm>
            <a:off x="9163893" y="1618562"/>
            <a:ext cx="3686032" cy="7620001"/>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Don’t be like Sam Huntington!…"/>
          <p:cNvSpPr txBox="1"/>
          <p:nvPr>
            <p:ph type="body" idx="1"/>
          </p:nvPr>
        </p:nvSpPr>
        <p:spPr>
          <a:xfrm>
            <a:off x="129345" y="1618562"/>
            <a:ext cx="7932344" cy="7620001"/>
          </a:xfrm>
          <a:prstGeom prst="rect">
            <a:avLst/>
          </a:prstGeom>
        </p:spPr>
        <p:txBody>
          <a:bodyPr anchor="t"/>
          <a:lstStyle/>
          <a:p>
            <a:pPr marL="0" indent="0" defTabSz="479044">
              <a:spcBef>
                <a:spcPts val="1400"/>
              </a:spcBef>
              <a:buSzTx/>
              <a:buNone/>
              <a:defRPr b="1" sz="3690">
                <a:latin typeface="+mj-lt"/>
                <a:ea typeface="+mj-ea"/>
                <a:cs typeface="+mj-cs"/>
                <a:sym typeface="Helvetica"/>
              </a:defRPr>
            </a:pPr>
            <a:r>
              <a:t>Don’t be like Sam Huntington!</a:t>
            </a:r>
          </a:p>
          <a:p>
            <a:pPr marL="364489" indent="-364489" defTabSz="479044">
              <a:spcBef>
                <a:spcPts val="1400"/>
              </a:spcBef>
              <a:defRPr sz="2952">
                <a:latin typeface="Times New Roman"/>
                <a:ea typeface="Times New Roman"/>
                <a:cs typeface="Times New Roman"/>
                <a:sym typeface="Times New Roman"/>
              </a:defRPr>
            </a:pPr>
            <a:r>
              <a:t>Sam Huntington: </a:t>
            </a:r>
          </a:p>
          <a:p>
            <a:pPr lvl="1" marL="728979" indent="-364489" defTabSz="479044">
              <a:spcBef>
                <a:spcPts val="1400"/>
              </a:spcBef>
              <a:defRPr sz="2952">
                <a:latin typeface="Times New Roman"/>
                <a:ea typeface="Times New Roman"/>
                <a:cs typeface="Times New Roman"/>
                <a:sym typeface="Times New Roman"/>
              </a:defRPr>
            </a:pPr>
            <a:r>
              <a:t>“Unlike past immigrant groups, Mexicans and other Latinos have not assimilated… rejecting the Anglo-Protestant values that built the American dream.... The Hispanization of Miami is without precedent.... The Cuban takeover.... Anglos (as well as blacks)... [became] outside minorities… unable to communicate with… bureaucrats… discriminated against by store clerks… Anglos... could accept… subordinat[ion]... assimilate into the Hispanic community... or... leave... their exodus reflected in a popular bumper sticker: 'Will the last American to leave Miami, please bring the flag’...”</a:t>
            </a:r>
          </a:p>
        </p:txBody>
      </p:sp>
      <p:sp>
        <p:nvSpPr>
          <p:cNvPr id="135" name="Responsibilities to Society at Large"/>
          <p:cNvSpPr txBox="1"/>
          <p:nvPr>
            <p:ph type="title"/>
          </p:nvPr>
        </p:nvSpPr>
        <p:spPr>
          <a:xfrm>
            <a:off x="152400" y="0"/>
            <a:ext cx="12700000" cy="1587501"/>
          </a:xfrm>
          <a:prstGeom prst="rect">
            <a:avLst/>
          </a:prstGeom>
        </p:spPr>
        <p:txBody>
          <a:bodyPr/>
          <a:lstStyle>
            <a:lvl1pPr defTabSz="338835">
              <a:defRPr sz="5800">
                <a:solidFill>
                  <a:srgbClr val="000080"/>
                </a:solidFill>
              </a:defRPr>
            </a:lvl1pPr>
          </a:lstStyle>
          <a:p>
            <a:pPr/>
            <a:r>
              <a:t>Responsibilities to Society at Large</a:t>
            </a:r>
          </a:p>
        </p:txBody>
      </p:sp>
      <p:pic>
        <p:nvPicPr>
          <p:cNvPr id="136" name="Image" descr="Image"/>
          <p:cNvPicPr>
            <a:picLocks noChangeAspect="1"/>
          </p:cNvPicPr>
          <p:nvPr/>
        </p:nvPicPr>
        <p:blipFill>
          <a:blip r:embed="rId2">
            <a:extLst/>
          </a:blip>
          <a:stretch>
            <a:fillRect/>
          </a:stretch>
        </p:blipFill>
        <p:spPr>
          <a:xfrm>
            <a:off x="8093272" y="1573849"/>
            <a:ext cx="4752738" cy="7620001"/>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Andrew Sullivan (2018): “Ta-Nehisi and I... there was a civility about it, an actual generosity of spirit, that transcended the boundaries of race and background.... Our engagement with each other and our readerships was a crackling and productive one… b"/>
          <p:cNvSpPr txBox="1"/>
          <p:nvPr>
            <p:ph type="body" idx="1"/>
          </p:nvPr>
        </p:nvSpPr>
        <p:spPr>
          <a:xfrm>
            <a:off x="129345" y="1618562"/>
            <a:ext cx="7932344" cy="7620001"/>
          </a:xfrm>
          <a:prstGeom prst="rect">
            <a:avLst/>
          </a:prstGeom>
        </p:spPr>
        <p:txBody>
          <a:bodyPr anchor="t"/>
          <a:lstStyle/>
          <a:p>
            <a:pPr marL="311150" indent="-311150" defTabSz="408940">
              <a:spcBef>
                <a:spcPts val="1200"/>
              </a:spcBef>
              <a:defRPr sz="2520">
                <a:latin typeface="Times New Roman"/>
                <a:ea typeface="Times New Roman"/>
                <a:cs typeface="Times New Roman"/>
                <a:sym typeface="Times New Roman"/>
              </a:defRPr>
            </a:pPr>
            <a:r>
              <a:rPr b="1"/>
              <a:t>Andrew Sullivan </a:t>
            </a:r>
            <a:r>
              <a:t>(2018): “Ta-Nehisi and I... there was a civility about it, an actual generosity of spirit, that transcended the boundaries of race and background.... Our engagement with each other and our readerships was a crackling and productive one… before Twitter swallowed blogging, before identity politics became completely nonnegotiable, before we degenerated into these tribal swarms of snark and loathing…”</a:t>
            </a:r>
          </a:p>
          <a:p>
            <a:pPr marL="311150" indent="-311150" defTabSz="408940">
              <a:spcBef>
                <a:spcPts val="1200"/>
              </a:spcBef>
              <a:defRPr sz="2520">
                <a:latin typeface="Times New Roman"/>
                <a:ea typeface="Times New Roman"/>
                <a:cs typeface="Times New Roman"/>
                <a:sym typeface="Times New Roman"/>
              </a:defRPr>
            </a:pPr>
            <a:r>
              <a:rPr b="1"/>
              <a:t>Ta-Nehisi Coates </a:t>
            </a:r>
            <a:r>
              <a:t>(2018): “I got incredibly used to learning from people... quite good at their craft, who I felt, and pardon my language, were f***ing racist. And that was just the way the world was. I didn’t really have the luxury of having teachers who I necessarily felt, you know, saw me completely as a human being.... Me arguing with Andrew Sullivan about whether black people are genetically disposed to be dumber than white people. I actually had to take this seriously, you understand? I couldn’t speak… to Andrew on the blog the way I would speak to my wife about what Andrew said on the blog in the morning when it was just us…”</a:t>
            </a:r>
          </a:p>
        </p:txBody>
      </p:sp>
      <p:sp>
        <p:nvSpPr>
          <p:cNvPr id="139" name="Think About &amp; Know What You Are Saying!"/>
          <p:cNvSpPr txBox="1"/>
          <p:nvPr>
            <p:ph type="title"/>
          </p:nvPr>
        </p:nvSpPr>
        <p:spPr>
          <a:xfrm>
            <a:off x="152400" y="-11244"/>
            <a:ext cx="12700000" cy="1587501"/>
          </a:xfrm>
          <a:prstGeom prst="rect">
            <a:avLst/>
          </a:prstGeom>
        </p:spPr>
        <p:txBody>
          <a:bodyPr/>
          <a:lstStyle>
            <a:lvl1pPr defTabSz="280415">
              <a:defRPr sz="4800">
                <a:solidFill>
                  <a:srgbClr val="000080"/>
                </a:solidFill>
              </a:defRPr>
            </a:lvl1pPr>
          </a:lstStyle>
          <a:p>
            <a:pPr/>
            <a:r>
              <a:t>Think About &amp; Know What You Are Saying!</a:t>
            </a:r>
          </a:p>
        </p:txBody>
      </p:sp>
      <p:pic>
        <p:nvPicPr>
          <p:cNvPr id="140" name="Image" descr="Image"/>
          <p:cNvPicPr>
            <a:picLocks noChangeAspect="1"/>
          </p:cNvPicPr>
          <p:nvPr/>
        </p:nvPicPr>
        <p:blipFill>
          <a:blip r:embed="rId2">
            <a:extLst/>
          </a:blip>
          <a:stretch>
            <a:fillRect/>
          </a:stretch>
        </p:blipFill>
        <p:spPr>
          <a:xfrm>
            <a:off x="8858043" y="1595750"/>
            <a:ext cx="3989807" cy="3652641"/>
          </a:xfrm>
          <a:prstGeom prst="rect">
            <a:avLst/>
          </a:prstGeom>
          <a:ln w="12700">
            <a:miter lim="400000"/>
          </a:ln>
        </p:spPr>
      </p:pic>
      <p:pic>
        <p:nvPicPr>
          <p:cNvPr id="141" name="Image" descr="Image"/>
          <p:cNvPicPr>
            <a:picLocks noChangeAspect="1"/>
          </p:cNvPicPr>
          <p:nvPr/>
        </p:nvPicPr>
        <p:blipFill>
          <a:blip r:embed="rId3">
            <a:extLst/>
          </a:blip>
          <a:stretch>
            <a:fillRect/>
          </a:stretch>
        </p:blipFill>
        <p:spPr>
          <a:xfrm>
            <a:off x="8854385" y="5267885"/>
            <a:ext cx="3994921" cy="4225891"/>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Henry Farrell (2018): “Sullivan’s and Coates’s pieces provide a miniature history of how a certain variety of self-congratulatory openness to inquiry is in actual fact a barbed thicket of power relations. What Sullivan depicts as… ’civility' and 'generos"/>
          <p:cNvSpPr txBox="1"/>
          <p:nvPr>
            <p:ph type="body" idx="1"/>
          </p:nvPr>
        </p:nvSpPr>
        <p:spPr>
          <a:xfrm>
            <a:off x="129345" y="1618562"/>
            <a:ext cx="8854631" cy="7620001"/>
          </a:xfrm>
          <a:prstGeom prst="rect">
            <a:avLst/>
          </a:prstGeom>
        </p:spPr>
        <p:txBody>
          <a:bodyPr anchor="t"/>
          <a:lstStyle/>
          <a:p>
            <a:pPr marL="288925" indent="-288925" defTabSz="379729">
              <a:spcBef>
                <a:spcPts val="1100"/>
              </a:spcBef>
              <a:defRPr sz="2340">
                <a:latin typeface="Times New Roman"/>
                <a:ea typeface="Times New Roman"/>
                <a:cs typeface="Times New Roman"/>
                <a:sym typeface="Times New Roman"/>
              </a:defRPr>
            </a:pPr>
            <a:r>
              <a:rPr b="1"/>
              <a:t>Henry Farrell</a:t>
            </a:r>
            <a:r>
              <a:t> (2018): “Sullivan’s and Coates’s pieces provide a miniature history of how a certain variety of self-congratulatory openness to inquiry is in actual fact a barbed thicket of power relations. What Sullivan depicts as… ’civility' and 'generosity of spirit’… [is] Coates’s 'teachers' who didn’t see him 'completely as a human being'. What was open and free spirited debate in Sullivan’s depiction, was to Coates a loaded and poisonous dialogue where he could only participate if he shut up about what he actually believed…”</a:t>
            </a:r>
          </a:p>
          <a:p>
            <a:pPr marL="288925" indent="-288925" defTabSz="379729">
              <a:spcBef>
                <a:spcPts val="1100"/>
              </a:spcBef>
              <a:defRPr sz="2340">
                <a:latin typeface="Times New Roman"/>
                <a:ea typeface="Times New Roman"/>
                <a:cs typeface="Times New Roman"/>
                <a:sym typeface="Times New Roman"/>
              </a:defRPr>
            </a:pPr>
            <a:r>
              <a:rPr b="1"/>
              <a:t>Andrew Sullivan</a:t>
            </a:r>
            <a:r>
              <a:t> (2001): “The Krugmans and the Chaits will shortly have a cow, if not a whole herd of them.… Some commentators… get steamed because Bush has… claimed his tax cut will cost less than it actually will, or because he is using Medicare surplus money today that will be needed tomorrow and beyond…. The deeper point… [is] that Bush has to obfuscate his real goals of reducing spending with the smoke screen of ‘compassionate conservatism’ … [in his] uphill… struggle is…”</a:t>
            </a:r>
          </a:p>
          <a:p>
            <a:pPr marL="288925" indent="-288925" defTabSz="379729">
              <a:spcBef>
                <a:spcPts val="1100"/>
              </a:spcBef>
              <a:defRPr sz="2340">
                <a:latin typeface="Times New Roman"/>
                <a:ea typeface="Times New Roman"/>
                <a:cs typeface="Times New Roman"/>
                <a:sym typeface="Times New Roman"/>
              </a:defRPr>
            </a:pPr>
            <a:r>
              <a:rPr b="1"/>
              <a:t>Matthew Yglesias</a:t>
            </a:r>
            <a:r>
              <a:t> (2005): “Andrew Sullivan… consistent proponent… that Paul Krugman is some sort of liar… [because of his] repeated insistences that George W. Bush's economic policy is founded on a tissue of lies…. The unnoted irony here is that … [on] May 14, 2001… Sullivan conceded Krugman's point…”</a:t>
            </a:r>
          </a:p>
        </p:txBody>
      </p:sp>
      <p:sp>
        <p:nvSpPr>
          <p:cNvPr id="144" name="Think About &amp; Know What You Are Saying! II"/>
          <p:cNvSpPr txBox="1"/>
          <p:nvPr>
            <p:ph type="title"/>
          </p:nvPr>
        </p:nvSpPr>
        <p:spPr>
          <a:xfrm>
            <a:off x="152400" y="-11244"/>
            <a:ext cx="12700000" cy="1587501"/>
          </a:xfrm>
          <a:prstGeom prst="rect">
            <a:avLst/>
          </a:prstGeom>
        </p:spPr>
        <p:txBody>
          <a:bodyPr/>
          <a:lstStyle>
            <a:lvl1pPr defTabSz="280415">
              <a:defRPr sz="4800">
                <a:solidFill>
                  <a:srgbClr val="000080"/>
                </a:solidFill>
              </a:defRPr>
            </a:lvl1pPr>
          </a:lstStyle>
          <a:p>
            <a:pPr/>
            <a:r>
              <a:t>Think About &amp; Know What You Are Saying! II</a:t>
            </a:r>
          </a:p>
        </p:txBody>
      </p:sp>
      <p:pic>
        <p:nvPicPr>
          <p:cNvPr id="145" name="Image" descr="Image"/>
          <p:cNvPicPr>
            <a:picLocks noChangeAspect="1"/>
          </p:cNvPicPr>
          <p:nvPr/>
        </p:nvPicPr>
        <p:blipFill>
          <a:blip r:embed="rId2">
            <a:extLst/>
          </a:blip>
          <a:stretch>
            <a:fillRect/>
          </a:stretch>
        </p:blipFill>
        <p:spPr>
          <a:xfrm>
            <a:off x="9013497" y="1584972"/>
            <a:ext cx="3852392" cy="3621603"/>
          </a:xfrm>
          <a:prstGeom prst="rect">
            <a:avLst/>
          </a:prstGeom>
          <a:ln w="12700">
            <a:miter lim="400000"/>
          </a:ln>
        </p:spPr>
      </p:pic>
      <p:pic>
        <p:nvPicPr>
          <p:cNvPr id="146" name="Image" descr="Image"/>
          <p:cNvPicPr>
            <a:picLocks noChangeAspect="1"/>
          </p:cNvPicPr>
          <p:nvPr/>
        </p:nvPicPr>
        <p:blipFill>
          <a:blip r:embed="rId3">
            <a:extLst/>
          </a:blip>
          <a:stretch>
            <a:fillRect/>
          </a:stretch>
        </p:blipFill>
        <p:spPr>
          <a:xfrm>
            <a:off x="9023528" y="5320976"/>
            <a:ext cx="3852392" cy="4024283"/>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The purpose of a university is to generate, examine, and assess ideas…"/>
          <p:cNvSpPr txBox="1"/>
          <p:nvPr>
            <p:ph type="body" idx="1"/>
          </p:nvPr>
        </p:nvSpPr>
        <p:spPr>
          <a:xfrm>
            <a:off x="144877" y="1587500"/>
            <a:ext cx="6755794" cy="7620001"/>
          </a:xfrm>
          <a:prstGeom prst="rect">
            <a:avLst/>
          </a:prstGeom>
        </p:spPr>
        <p:txBody>
          <a:bodyPr anchor="t"/>
          <a:lstStyle/>
          <a:p>
            <a:pPr marL="364489" indent="-364489" defTabSz="479044">
              <a:spcBef>
                <a:spcPts val="1400"/>
              </a:spcBef>
              <a:defRPr sz="2952">
                <a:latin typeface="Times New Roman"/>
                <a:ea typeface="Times New Roman"/>
                <a:cs typeface="Times New Roman"/>
                <a:sym typeface="Times New Roman"/>
              </a:defRPr>
            </a:pPr>
            <a:r>
              <a:t>The purpose of a university is to generate, examine, and assess ideas</a:t>
            </a:r>
          </a:p>
          <a:p>
            <a:pPr marL="364489" indent="-364489" defTabSz="479044">
              <a:spcBef>
                <a:spcPts val="1400"/>
              </a:spcBef>
              <a:defRPr sz="2952">
                <a:latin typeface="Times New Roman"/>
                <a:ea typeface="Times New Roman"/>
                <a:cs typeface="Times New Roman"/>
                <a:sym typeface="Times New Roman"/>
              </a:defRPr>
            </a:pPr>
            <a:r>
              <a:t>It is antithetical for outsiders or insiders to limit ideas generated</a:t>
            </a:r>
          </a:p>
          <a:p>
            <a:pPr marL="364489" indent="-364489" defTabSz="479044">
              <a:spcBef>
                <a:spcPts val="1400"/>
              </a:spcBef>
              <a:defRPr sz="2952">
                <a:latin typeface="Times New Roman"/>
                <a:ea typeface="Times New Roman"/>
                <a:cs typeface="Times New Roman"/>
                <a:sym typeface="Times New Roman"/>
              </a:defRPr>
            </a:pPr>
            <a:r>
              <a:t>It is also antithetical not to examine and assess ideas seriously and honestly</a:t>
            </a:r>
          </a:p>
          <a:p>
            <a:pPr lvl="1" marL="728979" indent="-364489" defTabSz="479044">
              <a:spcBef>
                <a:spcPts val="1400"/>
              </a:spcBef>
              <a:defRPr sz="2952">
                <a:latin typeface="Times New Roman"/>
                <a:ea typeface="Times New Roman"/>
                <a:cs typeface="Times New Roman"/>
                <a:sym typeface="Times New Roman"/>
              </a:defRPr>
            </a:pPr>
            <a:r>
              <a:t>This is a very delicate balancing act</a:t>
            </a:r>
          </a:p>
          <a:p>
            <a:pPr lvl="1" marL="728979" indent="-364489" defTabSz="479044">
              <a:spcBef>
                <a:spcPts val="1400"/>
              </a:spcBef>
              <a:defRPr sz="2952">
                <a:latin typeface="Times New Roman"/>
                <a:ea typeface="Times New Roman"/>
                <a:cs typeface="Times New Roman"/>
                <a:sym typeface="Times New Roman"/>
              </a:defRPr>
            </a:pPr>
            <a:r>
              <a:t>what ideas—left to “your conscience and your god” (Kantorowicz)</a:t>
            </a:r>
          </a:p>
          <a:p>
            <a:pPr lvl="1" marL="728979" indent="-364489" defTabSz="479044">
              <a:spcBef>
                <a:spcPts val="1400"/>
              </a:spcBef>
              <a:defRPr sz="2952">
                <a:latin typeface="Times New Roman"/>
                <a:ea typeface="Times New Roman"/>
                <a:cs typeface="Times New Roman"/>
                <a:sym typeface="Times New Roman"/>
              </a:defRPr>
            </a:pPr>
            <a:r>
              <a:t>how to treat them—norms of scholarship</a:t>
            </a:r>
          </a:p>
          <a:p>
            <a:pPr marL="364489" indent="-364489" defTabSz="479044">
              <a:spcBef>
                <a:spcPts val="1400"/>
              </a:spcBef>
              <a:defRPr sz="2952">
                <a:latin typeface="Times New Roman"/>
                <a:ea typeface="Times New Roman"/>
                <a:cs typeface="Times New Roman"/>
                <a:sym typeface="Times New Roman"/>
              </a:defRPr>
            </a:pPr>
            <a:r>
              <a:t>Cf: &lt;</a:t>
            </a:r>
            <a:r>
              <a:rPr u="sng">
                <a:hlinkClick r:id="rId2" invalidUrl="" action="" tgtFrame="" tooltip="" history="1" highlightClick="0" endSnd="0"/>
              </a:rPr>
              <a:t>http://delong.typepad.com/delong_long_form/2016/05/the-economist-as-the-public-square-and-economists.html</a:t>
            </a:r>
            <a:r>
              <a:t>&gt;</a:t>
            </a:r>
          </a:p>
        </p:txBody>
      </p:sp>
      <p:sp>
        <p:nvSpPr>
          <p:cNvPr id="149" name="A University Is a Safe Space for Ideas"/>
          <p:cNvSpPr txBox="1"/>
          <p:nvPr>
            <p:ph type="title"/>
          </p:nvPr>
        </p:nvSpPr>
        <p:spPr>
          <a:xfrm>
            <a:off x="152400" y="15531"/>
            <a:ext cx="12700000" cy="1587501"/>
          </a:xfrm>
          <a:prstGeom prst="rect">
            <a:avLst/>
          </a:prstGeom>
        </p:spPr>
        <p:txBody>
          <a:bodyPr/>
          <a:lstStyle>
            <a:lvl1pPr defTabSz="321310">
              <a:defRPr sz="5500">
                <a:solidFill>
                  <a:srgbClr val="000080"/>
                </a:solidFill>
              </a:defRPr>
            </a:lvl1pPr>
          </a:lstStyle>
          <a:p>
            <a:pPr/>
            <a:r>
              <a:t>A University Is a Safe Space for Ideas</a:t>
            </a:r>
          </a:p>
        </p:txBody>
      </p:sp>
      <p:pic>
        <p:nvPicPr>
          <p:cNvPr id="150" name="Cursor_and_best_university_building_-_Google_Search.png" descr="Cursor_and_best_university_building_-_Google_Search.png"/>
          <p:cNvPicPr>
            <a:picLocks noChangeAspect="1"/>
          </p:cNvPicPr>
          <p:nvPr/>
        </p:nvPicPr>
        <p:blipFill>
          <a:blip r:embed="rId3">
            <a:extLst/>
          </a:blip>
          <a:stretch>
            <a:fillRect/>
          </a:stretch>
        </p:blipFill>
        <p:spPr>
          <a:xfrm>
            <a:off x="6902606" y="1587500"/>
            <a:ext cx="5947319" cy="7620000"/>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Don’t be like Paul Sweezy!…"/>
          <p:cNvSpPr txBox="1"/>
          <p:nvPr>
            <p:ph type="body" idx="1"/>
          </p:nvPr>
        </p:nvSpPr>
        <p:spPr>
          <a:xfrm>
            <a:off x="129345" y="1618562"/>
            <a:ext cx="7932344" cy="7620001"/>
          </a:xfrm>
          <a:prstGeom prst="rect">
            <a:avLst/>
          </a:prstGeom>
        </p:spPr>
        <p:txBody>
          <a:bodyPr anchor="t"/>
          <a:lstStyle/>
          <a:p>
            <a:pPr marL="0" indent="0" defTabSz="408940">
              <a:spcBef>
                <a:spcPts val="1200"/>
              </a:spcBef>
              <a:buSzTx/>
              <a:buNone/>
              <a:defRPr b="1" sz="3150">
                <a:latin typeface="+mj-lt"/>
                <a:ea typeface="+mj-ea"/>
                <a:cs typeface="+mj-cs"/>
                <a:sym typeface="Helvetica"/>
              </a:defRPr>
            </a:pPr>
            <a:r>
              <a:t>Don’t be like Paul Sweezy!</a:t>
            </a:r>
          </a:p>
          <a:p>
            <a:pPr marL="311150" indent="-311150" defTabSz="408940">
              <a:spcBef>
                <a:spcPts val="1200"/>
              </a:spcBef>
              <a:defRPr sz="2520">
                <a:latin typeface="Times New Roman"/>
                <a:ea typeface="Times New Roman"/>
                <a:cs typeface="Times New Roman"/>
                <a:sym typeface="Times New Roman"/>
              </a:defRPr>
            </a:pPr>
            <a:r>
              <a:t>Q: “[Your] editorial after Stalin died in 1953, for instance, called him one of the greatest men in history, I believe…</a:t>
            </a:r>
          </a:p>
          <a:p>
            <a:pPr marL="311150" indent="-311150" defTabSz="408940">
              <a:spcBef>
                <a:spcPts val="1200"/>
              </a:spcBef>
              <a:defRPr sz="2520">
                <a:latin typeface="Times New Roman"/>
                <a:ea typeface="Times New Roman"/>
                <a:cs typeface="Times New Roman"/>
                <a:sym typeface="Times New Roman"/>
              </a:defRPr>
            </a:pPr>
            <a:r>
              <a:t>Paul Sweezy: “Something like that. Well, in some ways he was, but he had his underside, too. I guess one should have been more cautious, but I think you had to take positions which were pretty much unambiguous. Either you were for or against the regimes, the actually existing socialist countries…. Early on there was a position… that the Soviet Union was an ideal new society. Gradually one had to get over that. But not by turning around, becoming an enemy, joining the other side. That's always a difficult line to follow, I think, but it's absolutely essential…”</a:t>
            </a:r>
          </a:p>
          <a:p>
            <a:pPr marL="311150" indent="-311150" defTabSz="408940">
              <a:spcBef>
                <a:spcPts val="1200"/>
              </a:spcBef>
              <a:defRPr sz="2520">
                <a:latin typeface="Times New Roman"/>
                <a:ea typeface="Times New Roman"/>
                <a:cs typeface="Times New Roman"/>
                <a:sym typeface="Times New Roman"/>
              </a:defRPr>
            </a:pPr>
            <a:r>
              <a:t>Contrast with I.F. Stone: “After seeing the Soviet Union and studying the statements of its leading officials: </a:t>
            </a:r>
            <a:r>
              <a:rPr i="1"/>
              <a:t>This is not a good society and it is not led by honest men</a:t>
            </a:r>
            <a:r>
              <a:t>. No society is good in which men fear to think--much less speak--freely. I don't care how many tons of steel the Russians produce…”</a:t>
            </a:r>
          </a:p>
        </p:txBody>
      </p:sp>
      <p:sp>
        <p:nvSpPr>
          <p:cNvPr id="153" name="Responsibilities to Ideas"/>
          <p:cNvSpPr txBox="1"/>
          <p:nvPr>
            <p:ph type="title"/>
          </p:nvPr>
        </p:nvSpPr>
        <p:spPr>
          <a:xfrm>
            <a:off x="152400" y="0"/>
            <a:ext cx="12700000" cy="1587501"/>
          </a:xfrm>
          <a:prstGeom prst="rect">
            <a:avLst/>
          </a:prstGeom>
        </p:spPr>
        <p:txBody>
          <a:bodyPr/>
          <a:lstStyle>
            <a:lvl1pPr defTabSz="490727">
              <a:defRPr sz="8400">
                <a:solidFill>
                  <a:srgbClr val="000080"/>
                </a:solidFill>
              </a:defRPr>
            </a:lvl1pPr>
          </a:lstStyle>
          <a:p>
            <a:pPr/>
            <a:r>
              <a:t>Responsibilities to Ideas</a:t>
            </a:r>
          </a:p>
        </p:txBody>
      </p:sp>
      <p:pic>
        <p:nvPicPr>
          <p:cNvPr id="154" name="Image" descr="Image"/>
          <p:cNvPicPr>
            <a:picLocks noChangeAspect="1"/>
          </p:cNvPicPr>
          <p:nvPr/>
        </p:nvPicPr>
        <p:blipFill>
          <a:blip r:embed="rId2">
            <a:extLst/>
          </a:blip>
          <a:stretch>
            <a:fillRect/>
          </a:stretch>
        </p:blipFill>
        <p:spPr>
          <a:xfrm>
            <a:off x="8857815" y="1582100"/>
            <a:ext cx="4009854" cy="3996352"/>
          </a:xfrm>
          <a:prstGeom prst="rect">
            <a:avLst/>
          </a:prstGeom>
          <a:ln w="12700">
            <a:miter lim="400000"/>
          </a:ln>
        </p:spPr>
      </p:pic>
      <p:pic>
        <p:nvPicPr>
          <p:cNvPr id="155" name="Image" descr="Image"/>
          <p:cNvPicPr>
            <a:picLocks noChangeAspect="1"/>
          </p:cNvPicPr>
          <p:nvPr/>
        </p:nvPicPr>
        <p:blipFill>
          <a:blip r:embed="rId3">
            <a:extLst/>
          </a:blip>
          <a:stretch>
            <a:fillRect/>
          </a:stretch>
        </p:blipFill>
        <p:spPr>
          <a:xfrm>
            <a:off x="8842506" y="5633972"/>
            <a:ext cx="4009854" cy="3817498"/>
          </a:xfrm>
          <a:prstGeom prst="rect">
            <a:avLst/>
          </a:prstGeom>
          <a:ln w="12700">
            <a:miter lim="400000"/>
          </a:ln>
        </p:spPr>
      </p:pic>
    </p:spTree>
  </p:cSld>
  <p:clrMapOvr>
    <a:masterClrMapping/>
  </p:clrMapOvr>
  <p:transition xmlns:p14="http://schemas.microsoft.com/office/powerpoint/2010/main" spd="med" advClick="1"/>
</p:sld>
</file>

<file path=ppt/theme/_rels/theme1.xml.rels><?xml version="1.0" encoding="UTF-8"?>
<Relationships xmlns="http://schemas.openxmlformats.org/package/2006/relationships"><Relationship Id="rId1" Type="http://schemas.openxmlformats.org/officeDocument/2006/relationships/image" Target="../media/image1.png"/></Relationships>

</file>

<file path=ppt/theme/_rels/theme2.xml.rels><?xml version="1.0" encoding="UTF-8"?>
<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